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PT Sans Narrow" panose="020B0604020202020204" charset="0"/>
      <p:regular r:id="rId13"/>
      <p:bold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SzPts val="1800"/>
              <a:buChar char="●"/>
              <a:defRPr/>
            </a:lvl1pPr>
            <a:lvl2pPr lvl="1" algn="ctr" rtl="0">
              <a:spcBef>
                <a:spcPts val="0"/>
              </a:spcBef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ts val="3600"/>
              <a:buNone/>
              <a:defRPr/>
            </a:lvl1pPr>
            <a:lvl2pPr lvl="1" algn="ctr" rtl="0">
              <a:spcBef>
                <a:spcPts val="0"/>
              </a:spcBef>
              <a:buSzPts val="3600"/>
              <a:buNone/>
              <a:defRPr/>
            </a:lvl2pPr>
            <a:lvl3pPr lvl="2" algn="ctr" rtl="0">
              <a:spcBef>
                <a:spcPts val="0"/>
              </a:spcBef>
              <a:buSzPts val="3600"/>
              <a:buNone/>
              <a:defRPr/>
            </a:lvl3pPr>
            <a:lvl4pPr lvl="3" algn="ctr" rtl="0">
              <a:spcBef>
                <a:spcPts val="0"/>
              </a:spcBef>
              <a:buSzPts val="3600"/>
              <a:buNone/>
              <a:defRPr/>
            </a:lvl4pPr>
            <a:lvl5pPr lvl="4" algn="ctr" rtl="0">
              <a:spcBef>
                <a:spcPts val="0"/>
              </a:spcBef>
              <a:buSzPts val="3600"/>
              <a:buNone/>
              <a:defRPr/>
            </a:lvl5pPr>
            <a:lvl6pPr lvl="5" algn="ctr" rtl="0">
              <a:spcBef>
                <a:spcPts val="0"/>
              </a:spcBef>
              <a:buSzPts val="3600"/>
              <a:buNone/>
              <a:defRPr/>
            </a:lvl6pPr>
            <a:lvl7pPr lvl="6" algn="ctr" rtl="0">
              <a:spcBef>
                <a:spcPts val="0"/>
              </a:spcBef>
              <a:buSzPts val="3600"/>
              <a:buNone/>
              <a:defRPr/>
            </a:lvl7pPr>
            <a:lvl8pPr lvl="7" algn="ctr" rtl="0">
              <a:spcBef>
                <a:spcPts val="0"/>
              </a:spcBef>
              <a:buSzPts val="3600"/>
              <a:buNone/>
              <a:defRPr/>
            </a:lvl8pPr>
            <a:lvl9pPr lvl="8" algn="ctr" rtl="0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3600"/>
              <a:buNone/>
              <a:defRPr/>
            </a:lvl1pPr>
            <a:lvl2pPr lvl="1" rtl="0">
              <a:spcBef>
                <a:spcPts val="0"/>
              </a:spcBef>
              <a:buSzPts val="3600"/>
              <a:buNone/>
              <a:defRPr/>
            </a:lvl2pPr>
            <a:lvl3pPr lvl="2" rtl="0">
              <a:spcBef>
                <a:spcPts val="0"/>
              </a:spcBef>
              <a:buSzPts val="3600"/>
              <a:buNone/>
              <a:defRPr/>
            </a:lvl3pPr>
            <a:lvl4pPr lvl="3" rtl="0">
              <a:spcBef>
                <a:spcPts val="0"/>
              </a:spcBef>
              <a:buSzPts val="3600"/>
              <a:buNone/>
              <a:defRPr/>
            </a:lvl4pPr>
            <a:lvl5pPr lvl="4" rtl="0">
              <a:spcBef>
                <a:spcPts val="0"/>
              </a:spcBef>
              <a:buSzPts val="3600"/>
              <a:buNone/>
              <a:defRPr/>
            </a:lvl5pPr>
            <a:lvl6pPr lvl="5" rtl="0">
              <a:spcBef>
                <a:spcPts val="0"/>
              </a:spcBef>
              <a:buSzPts val="3600"/>
              <a:buNone/>
              <a:defRPr/>
            </a:lvl6pPr>
            <a:lvl7pPr lvl="6" rtl="0">
              <a:spcBef>
                <a:spcPts val="0"/>
              </a:spcBef>
              <a:buSzPts val="3600"/>
              <a:buNone/>
              <a:defRPr/>
            </a:lvl7pPr>
            <a:lvl8pPr lvl="7" rtl="0">
              <a:spcBef>
                <a:spcPts val="0"/>
              </a:spcBef>
              <a:buSzPts val="3600"/>
              <a:buNone/>
              <a:defRPr/>
            </a:lvl8pPr>
            <a:lvl9pPr lvl="8" rtl="0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3600"/>
              <a:buNone/>
              <a:defRPr/>
            </a:lvl1pPr>
            <a:lvl2pPr lvl="1" rtl="0">
              <a:spcBef>
                <a:spcPts val="0"/>
              </a:spcBef>
              <a:buSzPts val="3600"/>
              <a:buNone/>
              <a:defRPr/>
            </a:lvl2pPr>
            <a:lvl3pPr lvl="2" rtl="0">
              <a:spcBef>
                <a:spcPts val="0"/>
              </a:spcBef>
              <a:buSzPts val="3600"/>
              <a:buNone/>
              <a:defRPr/>
            </a:lvl3pPr>
            <a:lvl4pPr lvl="3" rtl="0">
              <a:spcBef>
                <a:spcPts val="0"/>
              </a:spcBef>
              <a:buSzPts val="3600"/>
              <a:buNone/>
              <a:defRPr/>
            </a:lvl4pPr>
            <a:lvl5pPr lvl="4" rtl="0">
              <a:spcBef>
                <a:spcPts val="0"/>
              </a:spcBef>
              <a:buSzPts val="3600"/>
              <a:buNone/>
              <a:defRPr/>
            </a:lvl5pPr>
            <a:lvl6pPr lvl="5" rtl="0">
              <a:spcBef>
                <a:spcPts val="0"/>
              </a:spcBef>
              <a:buSzPts val="3600"/>
              <a:buNone/>
              <a:defRPr/>
            </a:lvl6pPr>
            <a:lvl7pPr lvl="6" rtl="0">
              <a:spcBef>
                <a:spcPts val="0"/>
              </a:spcBef>
              <a:buSzPts val="3600"/>
              <a:buNone/>
              <a:defRPr/>
            </a:lvl7pPr>
            <a:lvl8pPr lvl="7" rtl="0">
              <a:spcBef>
                <a:spcPts val="0"/>
              </a:spcBef>
              <a:buSzPts val="3600"/>
              <a:buNone/>
              <a:defRPr/>
            </a:lvl8pPr>
            <a:lvl9pPr lvl="8" rtl="0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3600"/>
              <a:buNone/>
              <a:defRPr/>
            </a:lvl1pPr>
            <a:lvl2pPr lvl="1" rtl="0">
              <a:spcBef>
                <a:spcPts val="0"/>
              </a:spcBef>
              <a:buSzPts val="3600"/>
              <a:buNone/>
              <a:defRPr/>
            </a:lvl2pPr>
            <a:lvl3pPr lvl="2" rtl="0">
              <a:spcBef>
                <a:spcPts val="0"/>
              </a:spcBef>
              <a:buSzPts val="3600"/>
              <a:buNone/>
              <a:defRPr/>
            </a:lvl3pPr>
            <a:lvl4pPr lvl="3" rtl="0">
              <a:spcBef>
                <a:spcPts val="0"/>
              </a:spcBef>
              <a:buSzPts val="3600"/>
              <a:buNone/>
              <a:defRPr/>
            </a:lvl4pPr>
            <a:lvl5pPr lvl="4" rtl="0">
              <a:spcBef>
                <a:spcPts val="0"/>
              </a:spcBef>
              <a:buSzPts val="3600"/>
              <a:buNone/>
              <a:defRPr/>
            </a:lvl5pPr>
            <a:lvl6pPr lvl="5" rtl="0">
              <a:spcBef>
                <a:spcPts val="0"/>
              </a:spcBef>
              <a:buSzPts val="3600"/>
              <a:buNone/>
              <a:defRPr/>
            </a:lvl6pPr>
            <a:lvl7pPr lvl="6" rtl="0">
              <a:spcBef>
                <a:spcPts val="0"/>
              </a:spcBef>
              <a:buSzPts val="3600"/>
              <a:buNone/>
              <a:defRPr/>
            </a:lvl7pPr>
            <a:lvl8pPr lvl="7" rtl="0">
              <a:spcBef>
                <a:spcPts val="0"/>
              </a:spcBef>
              <a:buSzPts val="3600"/>
              <a:buNone/>
              <a:defRPr/>
            </a:lvl8pPr>
            <a:lvl9pPr lvl="8" rtl="0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2400"/>
              <a:buNone/>
              <a:defRPr sz="2400"/>
            </a:lvl1pPr>
            <a:lvl2pPr lvl="1" rtl="0">
              <a:spcBef>
                <a:spcPts val="0"/>
              </a:spcBef>
              <a:buSzPts val="2400"/>
              <a:buNone/>
              <a:defRPr sz="2400"/>
            </a:lvl2pPr>
            <a:lvl3pPr lvl="2" rtl="0">
              <a:spcBef>
                <a:spcPts val="0"/>
              </a:spcBef>
              <a:buSzPts val="2400"/>
              <a:buNone/>
              <a:defRPr sz="2400"/>
            </a:lvl3pPr>
            <a:lvl4pPr lvl="3" rtl="0">
              <a:spcBef>
                <a:spcPts val="0"/>
              </a:spcBef>
              <a:buSzPts val="2400"/>
              <a:buNone/>
              <a:defRPr sz="2400"/>
            </a:lvl4pPr>
            <a:lvl5pPr lvl="4" rtl="0">
              <a:spcBef>
                <a:spcPts val="0"/>
              </a:spcBef>
              <a:buSzPts val="2400"/>
              <a:buNone/>
              <a:defRPr sz="2400"/>
            </a:lvl5pPr>
            <a:lvl6pPr lvl="5" rtl="0">
              <a:spcBef>
                <a:spcPts val="0"/>
              </a:spcBef>
              <a:buSzPts val="2400"/>
              <a:buNone/>
              <a:defRPr sz="2400"/>
            </a:lvl6pPr>
            <a:lvl7pPr lvl="6" rtl="0">
              <a:spcBef>
                <a:spcPts val="0"/>
              </a:spcBef>
              <a:buSzPts val="2400"/>
              <a:buNone/>
              <a:defRPr sz="2400"/>
            </a:lvl7pPr>
            <a:lvl8pPr lvl="7" rtl="0">
              <a:spcBef>
                <a:spcPts val="0"/>
              </a:spcBef>
              <a:buSzPts val="2400"/>
              <a:buNone/>
              <a:defRPr sz="2400"/>
            </a:lvl8pPr>
            <a:lvl9pPr lvl="8" rtl="0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Precast/Prestressed Concrete Institute: Big Beam Competition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Roy Crouch, Stephen Gergal, Fernando Rojo, &amp;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Brandy Wagoner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166" name="Shape 166"/>
          <p:cNvSpPr txBox="1"/>
          <p:nvPr/>
        </p:nvSpPr>
        <p:spPr>
          <a:xfrm>
            <a:off x="415850" y="1274325"/>
            <a:ext cx="8056500" cy="323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[1]	TPAC, "TPAC Official Website," [Online]. Available: tpacaz.com. [Accessed 30 11 2017].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[2]	Precast/Prestressed Concrete Institute, "PCI," [Online]. Available: pci.org. 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en"/>
              <a:t>[Accessed 30 11 2017].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[3]	PCI, "2018 PCI Big Beam Brochure," [Online]. [Accessed 30 11 2017].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 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PCI is a technical institute for the precast/prestressed concrete structures industry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 What is Precast/prestressed concrete?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TPAC is a precast concrete company based in Phoenix, Az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163" y="2993350"/>
            <a:ext cx="383857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1688" y="873225"/>
            <a:ext cx="3819525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4698138" y="2140050"/>
            <a:ext cx="3792600" cy="45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Figure 1: Precast/Prestressed Concrete Institute logo [1]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698150" y="4039600"/>
            <a:ext cx="3792600" cy="45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Figure 2: TPAC logo [2]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Competition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The beam can’t be longer than 22 feet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The beam must fail between an unfactored loading of 32 and 39 kips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Scoring categories for beam</a:t>
            </a:r>
          </a:p>
          <a:p>
            <a: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Design accuracy</a:t>
            </a:r>
          </a:p>
          <a:p>
            <a: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Lowest cost</a:t>
            </a:r>
          </a:p>
          <a:p>
            <a: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Lowest weight</a:t>
            </a:r>
          </a:p>
          <a:p>
            <a: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Most accurate prediction</a:t>
            </a:r>
          </a:p>
          <a:p>
            <a: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Report quality</a:t>
            </a:r>
          </a:p>
          <a:p>
            <a:pPr marL="914400" lvl="1" indent="-3048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Practicality, innovation and conformance to code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667450" y="4015750"/>
            <a:ext cx="3999900" cy="3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000000"/>
                </a:solidFill>
              </a:rPr>
              <a:t>Figure 3: Image from PCI Big Beam Competition 2017-2018 brochure [3]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500" y="1819287"/>
            <a:ext cx="4329799" cy="21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28697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Scope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85825" y="1152425"/>
            <a:ext cx="3225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Mix Design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Four mixes selected for analysis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Compressive strength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Tensile </a:t>
            </a:r>
            <a:r>
              <a:rPr lang="en-US" dirty="0">
                <a:solidFill>
                  <a:srgbClr val="000000"/>
                </a:solidFill>
              </a:rPr>
              <a:t>Strength</a:t>
            </a:r>
            <a:endParaRPr lang="en" dirty="0">
              <a:solidFill>
                <a:srgbClr val="000000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Strain </a:t>
            </a:r>
            <a:r>
              <a:rPr lang="en-US" dirty="0">
                <a:solidFill>
                  <a:srgbClr val="000000"/>
                </a:solidFill>
              </a:rPr>
              <a:t>test</a:t>
            </a:r>
            <a:endParaRPr lang="en" dirty="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Beam Design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Shape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Deflection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Shop Drawings 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AutoCAD file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                    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422" y="573275"/>
            <a:ext cx="2825323" cy="376709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757633" y="4340375"/>
            <a:ext cx="3390900" cy="28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Figure 4: TPAC Anchorage Device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591350" y="286975"/>
            <a:ext cx="1274400" cy="22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/>
              <a:t>Photo by Roy Crouch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28697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Scope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98725" y="830413"/>
            <a:ext cx="3225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Beam Fabrication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TPAC (Phoenix)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Testing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Hydraulic press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Transportation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Phoenix to Flagstaff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Video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Competition</a:t>
            </a:r>
          </a:p>
          <a:p>
            <a:pPr marL="1371600" lvl="2" indent="-317500" rtl="0">
              <a:spcBef>
                <a:spcPts val="0"/>
              </a:spcBef>
              <a:buClr>
                <a:srgbClr val="000000"/>
              </a:buClr>
              <a:buSzPts val="1400"/>
              <a:buChar char="■"/>
            </a:pPr>
            <a:r>
              <a:rPr lang="en" dirty="0">
                <a:solidFill>
                  <a:srgbClr val="000000"/>
                </a:solidFill>
              </a:rPr>
              <a:t>Recording of beam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                                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757633" y="4340375"/>
            <a:ext cx="3390900" cy="28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Figure 5: 160ft long I beam from TPac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6251325" y="286975"/>
            <a:ext cx="1614300" cy="22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Photo by Fernando Rojo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574" y="623150"/>
            <a:ext cx="2787901" cy="3717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521750" y="198375"/>
            <a:ext cx="17823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Schedule 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165700" y="424300"/>
            <a:ext cx="3978300" cy="166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2017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Mix Design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Collection of Materials for Testing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Concrete Testing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Cross Section Design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●"/>
            </a:pPr>
            <a:r>
              <a:rPr lang="en"/>
              <a:t>MathCAD Model 75% Compete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5165700" y="2296875"/>
            <a:ext cx="3978300" cy="212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2018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●"/>
            </a:pPr>
            <a:r>
              <a:rPr lang="en"/>
              <a:t>Mix Selection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●"/>
            </a:pPr>
            <a:r>
              <a:rPr lang="en"/>
              <a:t>Cross Section Selection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●"/>
            </a:pPr>
            <a:r>
              <a:rPr lang="en"/>
              <a:t>Shop Drawings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●"/>
            </a:pPr>
            <a:r>
              <a:rPr lang="en"/>
              <a:t>Beam Fabrication/Transportation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●"/>
            </a:pPr>
            <a:r>
              <a:rPr lang="en"/>
              <a:t>Predictions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●"/>
            </a:pPr>
            <a:r>
              <a:rPr lang="en"/>
              <a:t>Testing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●"/>
            </a:pPr>
            <a:r>
              <a:rPr lang="en"/>
              <a:t>Final Report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750" y="1181024"/>
            <a:ext cx="4324955" cy="324374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521750" y="905775"/>
            <a:ext cx="1293300" cy="28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/>
              <a:t>Photo by Roy Crouch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391675" y="4424775"/>
            <a:ext cx="2585100" cy="28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Figure 6: Sponsor Site Visit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3599250" y="4496600"/>
            <a:ext cx="1945500" cy="1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Figure 6: Gantt Chart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6957975" y="4438100"/>
            <a:ext cx="2280600" cy="21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/>
              <a:t>Chart created using Microsoft Project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l="2425" t="10083" r="1318" b="11076"/>
          <a:stretch/>
        </p:blipFill>
        <p:spPr>
          <a:xfrm>
            <a:off x="0" y="346758"/>
            <a:ext cx="9144001" cy="42106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cxnSp>
        <p:nvCxnSpPr>
          <p:cNvPr id="128" name="Shape 128"/>
          <p:cNvCxnSpPr>
            <a:cxnSpLocks/>
          </p:cNvCxnSpPr>
          <p:nvPr/>
        </p:nvCxnSpPr>
        <p:spPr>
          <a:xfrm>
            <a:off x="6179500" y="1687750"/>
            <a:ext cx="0" cy="14690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9" name="Shape 129"/>
          <p:cNvCxnSpPr>
            <a:cxnSpLocks/>
          </p:cNvCxnSpPr>
          <p:nvPr/>
        </p:nvCxnSpPr>
        <p:spPr>
          <a:xfrm>
            <a:off x="6179500" y="3156750"/>
            <a:ext cx="1507475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0" name="Shape 130"/>
          <p:cNvCxnSpPr/>
          <p:nvPr/>
        </p:nvCxnSpPr>
        <p:spPr>
          <a:xfrm flipH="1">
            <a:off x="7686975" y="3122575"/>
            <a:ext cx="300" cy="1045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1" name="Shape 131"/>
          <p:cNvCxnSpPr/>
          <p:nvPr/>
        </p:nvCxnSpPr>
        <p:spPr>
          <a:xfrm>
            <a:off x="7687125" y="4168275"/>
            <a:ext cx="15078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2" name="Shape 132"/>
          <p:cNvSpPr txBox="1"/>
          <p:nvPr/>
        </p:nvSpPr>
        <p:spPr>
          <a:xfrm>
            <a:off x="6969875" y="1104100"/>
            <a:ext cx="2051400" cy="51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3" name="Shape 133"/>
          <p:cNvCxnSpPr>
            <a:cxnSpLocks/>
          </p:cNvCxnSpPr>
          <p:nvPr/>
        </p:nvCxnSpPr>
        <p:spPr>
          <a:xfrm>
            <a:off x="6611325" y="1237388"/>
            <a:ext cx="853512" cy="8604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4" name="Shape 134"/>
          <p:cNvSpPr txBox="1"/>
          <p:nvPr/>
        </p:nvSpPr>
        <p:spPr>
          <a:xfrm>
            <a:off x="6215495" y="645625"/>
            <a:ext cx="2991250" cy="85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/>
              <a:t>Legend:</a:t>
            </a:r>
          </a:p>
          <a:p>
            <a:pPr lvl="0" algn="ctr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	       = Critical Path</a:t>
            </a:r>
          </a:p>
        </p:txBody>
      </p:sp>
      <p:cxnSp>
        <p:nvCxnSpPr>
          <p:cNvPr id="135" name="Shape 135"/>
          <p:cNvCxnSpPr/>
          <p:nvPr/>
        </p:nvCxnSpPr>
        <p:spPr>
          <a:xfrm>
            <a:off x="5656625" y="1687750"/>
            <a:ext cx="522900" cy="2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6" name="Shape 136"/>
          <p:cNvCxnSpPr/>
          <p:nvPr/>
        </p:nvCxnSpPr>
        <p:spPr>
          <a:xfrm>
            <a:off x="5656625" y="1152725"/>
            <a:ext cx="300" cy="510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7" name="Shape 137"/>
          <p:cNvCxnSpPr>
            <a:cxnSpLocks/>
          </p:cNvCxnSpPr>
          <p:nvPr/>
        </p:nvCxnSpPr>
        <p:spPr>
          <a:xfrm>
            <a:off x="2665375" y="1104100"/>
            <a:ext cx="299125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8" name="Shape 138"/>
          <p:cNvCxnSpPr/>
          <p:nvPr/>
        </p:nvCxnSpPr>
        <p:spPr>
          <a:xfrm>
            <a:off x="2665375" y="641825"/>
            <a:ext cx="300" cy="510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26575" y="105250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Cost of Engineering Services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1046775" y="802900"/>
            <a:ext cx="3440100" cy="12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Benefits Multiplier 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Overhead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SzPts val="1400"/>
              <a:buChar char="●"/>
            </a:pPr>
            <a:r>
              <a:rPr lang="en"/>
              <a:t>Company Profit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276213" y="1769450"/>
            <a:ext cx="3035700" cy="18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Table 2: Staffing Hours Distribution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706975" y="2578750"/>
            <a:ext cx="3305400" cy="1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Table 1: Position Compensation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50" y="2881200"/>
            <a:ext cx="3743450" cy="144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688" y="2087164"/>
            <a:ext cx="3356775" cy="223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Cost of Engineering Services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516138" y="1408075"/>
            <a:ext cx="2222400" cy="19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Table 3: Cost of Project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157" name="Shape 157"/>
          <p:cNvSpPr txBox="1"/>
          <p:nvPr/>
        </p:nvSpPr>
        <p:spPr>
          <a:xfrm>
            <a:off x="5640700" y="3945800"/>
            <a:ext cx="2485800" cy="22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FIgure 7: Cost Percentages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50" y="1718063"/>
            <a:ext cx="4296400" cy="21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729" y="1661100"/>
            <a:ext cx="3707745" cy="222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On-screen Show (16:9)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PT Sans Narrow</vt:lpstr>
      <vt:lpstr>Open Sans</vt:lpstr>
      <vt:lpstr>Tropic</vt:lpstr>
      <vt:lpstr>Precast/Prestressed Concrete Institute: Big Beam Competition </vt:lpstr>
      <vt:lpstr>Background </vt:lpstr>
      <vt:lpstr>The Competition</vt:lpstr>
      <vt:lpstr>Scope</vt:lpstr>
      <vt:lpstr>Scope</vt:lpstr>
      <vt:lpstr>Schedule </vt:lpstr>
      <vt:lpstr>PowerPoint Presentation</vt:lpstr>
      <vt:lpstr>Cost of Engineering Services</vt:lpstr>
      <vt:lpstr>Cost of Engineering Services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Precast/Prestressed Concrete Institute: Big Beam Competition </dc:title>
  <cp:lastModifiedBy>Ellie Crouch</cp:lastModifiedBy>
  <cp:revision>1</cp:revision>
  <dcterms:modified xsi:type="dcterms:W3CDTF">2017-12-01T04:12:55Z</dcterms:modified>
</cp:coreProperties>
</file>